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6"/>
  </p:notesMasterIdLst>
  <p:sldIdLst>
    <p:sldId id="313" r:id="rId2"/>
    <p:sldId id="256" r:id="rId3"/>
    <p:sldId id="258" r:id="rId4"/>
    <p:sldId id="262" r:id="rId5"/>
    <p:sldId id="267" r:id="rId6"/>
    <p:sldId id="273" r:id="rId7"/>
    <p:sldId id="271" r:id="rId8"/>
    <p:sldId id="272" r:id="rId9"/>
    <p:sldId id="32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275" r:id="rId20"/>
    <p:sldId id="268" r:id="rId21"/>
    <p:sldId id="278" r:id="rId22"/>
    <p:sldId id="276" r:id="rId23"/>
    <p:sldId id="312" r:id="rId24"/>
    <p:sldId id="325" r:id="rId25"/>
  </p:sldIdLst>
  <p:sldSz cx="9144000" cy="5143500" type="screen16x9"/>
  <p:notesSz cx="6858000" cy="9144000"/>
  <p:embeddedFontLst>
    <p:embeddedFont>
      <p:font typeface="Actor" panose="020B0604020202020204" charset="0"/>
      <p:regular r:id="rId27"/>
    </p:embeddedFont>
    <p:embeddedFont>
      <p:font typeface="Anaheim" panose="020B0604020202020204" charset="0"/>
      <p:regular r:id="rId28"/>
      <p:bold r:id="rId29"/>
    </p:embeddedFont>
    <p:embeddedFont>
      <p:font typeface="Aref Ruqaa" panose="02000503000000000000" pitchFamily="2" charset="-78"/>
      <p:regular r:id="rId30"/>
      <p:bold r:id="rId31"/>
    </p:embeddedFont>
    <p:embeddedFont>
      <p:font typeface="Bebas Neue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Nunito Light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2DF749-E951-4A55-ADFC-6B95C0C256CD}" v="65" dt="2025-11-23T15:39:27.008"/>
  </p1510:revLst>
</p1510:revInfo>
</file>

<file path=ppt/tableStyles.xml><?xml version="1.0" encoding="utf-8"?>
<a:tblStyleLst xmlns:a="http://schemas.openxmlformats.org/drawingml/2006/main" def="{FD306633-0D94-4BA9-9C07-4348BFF25FDE}">
  <a:tblStyle styleId="{FD306633-0D94-4BA9-9C07-4348BFF25F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DC1485E-E387-494F-8EB8-F341F005F73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6370" autoAdjust="0"/>
  </p:normalViewPr>
  <p:slideViewPr>
    <p:cSldViewPr snapToGrid="0">
      <p:cViewPr varScale="1">
        <p:scale>
          <a:sx n="102" d="100"/>
          <a:sy n="102" d="100"/>
        </p:scale>
        <p:origin x="510" y="96"/>
      </p:cViewPr>
      <p:guideLst/>
    </p:cSldViewPr>
  </p:slideViewPr>
  <p:outlineViewPr>
    <p:cViewPr>
      <p:scale>
        <a:sx n="33" d="100"/>
        <a:sy n="33" d="100"/>
      </p:scale>
      <p:origin x="0" y="-180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504c9ad4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23" name="Google Shape;223;g1e504c9ad4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e51b2eeb9f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585" name="Google Shape;585;g1e51b2eeb9f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e51b2eeb9f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561" name="Google Shape;561;g1e51b2eeb9f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45" name="Google Shape;24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07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45" name="Google Shape;24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90" name="Google Shape;29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e51b2eeb9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455" name="Google Shape;455;g1e51b2eeb9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e51b2eeb9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504" name="Google Shape;504;g1e51b2eeb9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e51e2cbf5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485" name="Google Shape;485;g1e51e2cbf5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e51b2eeb9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495" name="Google Shape;495;g1e51b2eeb9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e51b2eeb9f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541" name="Google Shape;541;g1e51b2eeb9f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e51b2eeb9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462" name="Google Shape;462;g1e51b2eeb9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014763"/>
            <a:ext cx="3987600" cy="2788500"/>
          </a:xfrm>
          <a:prstGeom prst="rect">
            <a:avLst/>
          </a:prstGeom>
          <a:solidFill>
            <a:schemeClr val="lt1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Aref Ruqaa"/>
                <a:ea typeface="Aref Ruqaa"/>
                <a:cs typeface="Aref Ruqaa"/>
                <a:sym typeface="Aref Ruq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879462"/>
            <a:ext cx="3987600" cy="4029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7394400" y="-141200"/>
            <a:ext cx="1848300" cy="31848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Google Shape;13;p2"/>
          <p:cNvSpPr>
            <a:spLocks noGrp="1"/>
          </p:cNvSpPr>
          <p:nvPr>
            <p:ph type="pic" idx="3"/>
          </p:nvPr>
        </p:nvSpPr>
        <p:spPr>
          <a:xfrm>
            <a:off x="7394400" y="3348300"/>
            <a:ext cx="1848300" cy="18633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Google Shape;14;p2"/>
          <p:cNvSpPr>
            <a:spLocks noGrp="1"/>
          </p:cNvSpPr>
          <p:nvPr>
            <p:ph type="pic" idx="4"/>
          </p:nvPr>
        </p:nvSpPr>
        <p:spPr>
          <a:xfrm>
            <a:off x="5001600" y="-141200"/>
            <a:ext cx="2156400" cy="18894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Google Shape;15;p2"/>
          <p:cNvSpPr>
            <a:spLocks noGrp="1"/>
          </p:cNvSpPr>
          <p:nvPr>
            <p:ph type="pic" idx="5"/>
          </p:nvPr>
        </p:nvSpPr>
        <p:spPr>
          <a:xfrm>
            <a:off x="5001600" y="2052900"/>
            <a:ext cx="2156400" cy="31587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 flipH="1">
            <a:off x="688500" y="922350"/>
            <a:ext cx="7767000" cy="329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2313900" y="3107388"/>
            <a:ext cx="4516200" cy="596400"/>
          </a:xfrm>
          <a:prstGeom prst="rect">
            <a:avLst/>
          </a:prstGeom>
          <a:solidFill>
            <a:schemeClr val="lt2"/>
          </a:solidFill>
          <a:effectLst>
            <a:outerShdw blurRad="57150" dist="19050" dir="77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1226400" y="1439700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943325" y="1574388"/>
            <a:ext cx="2602800" cy="10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943325" y="2615988"/>
            <a:ext cx="26028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5723425" y="1479225"/>
            <a:ext cx="2351700" cy="10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5723425" y="2559525"/>
            <a:ext cx="23517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1"/>
          </p:nvPr>
        </p:nvSpPr>
        <p:spPr>
          <a:xfrm>
            <a:off x="937626" y="3209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2"/>
          </p:nvPr>
        </p:nvSpPr>
        <p:spPr>
          <a:xfrm>
            <a:off x="3484347" y="3209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subTitle" idx="3"/>
          </p:nvPr>
        </p:nvSpPr>
        <p:spPr>
          <a:xfrm>
            <a:off x="6031074" y="3209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4"/>
          </p:nvPr>
        </p:nvSpPr>
        <p:spPr>
          <a:xfrm>
            <a:off x="937625" y="2754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5"/>
          </p:nvPr>
        </p:nvSpPr>
        <p:spPr>
          <a:xfrm>
            <a:off x="3484350" y="2754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ubTitle" idx="6"/>
          </p:nvPr>
        </p:nvSpPr>
        <p:spPr>
          <a:xfrm>
            <a:off x="6031075" y="2754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>
            <a:spLocks noGrp="1"/>
          </p:cNvSpPr>
          <p:nvPr>
            <p:ph type="title" hasCustomPrompt="1"/>
          </p:nvPr>
        </p:nvSpPr>
        <p:spPr>
          <a:xfrm>
            <a:off x="4156125" y="528600"/>
            <a:ext cx="4120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4156125" y="1286600"/>
            <a:ext cx="4120200" cy="37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2" hasCustomPrompt="1"/>
          </p:nvPr>
        </p:nvSpPr>
        <p:spPr>
          <a:xfrm>
            <a:off x="4156125" y="1926329"/>
            <a:ext cx="4120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3"/>
          </p:nvPr>
        </p:nvSpPr>
        <p:spPr>
          <a:xfrm>
            <a:off x="4156125" y="2686900"/>
            <a:ext cx="4120200" cy="37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 idx="4" hasCustomPrompt="1"/>
          </p:nvPr>
        </p:nvSpPr>
        <p:spPr>
          <a:xfrm>
            <a:off x="4156125" y="3326633"/>
            <a:ext cx="4120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30"/>
          <p:cNvSpPr txBox="1">
            <a:spLocks noGrp="1"/>
          </p:cNvSpPr>
          <p:nvPr>
            <p:ph type="subTitle" idx="5"/>
          </p:nvPr>
        </p:nvSpPr>
        <p:spPr>
          <a:xfrm>
            <a:off x="4156125" y="4089776"/>
            <a:ext cx="4120200" cy="37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30"/>
          <p:cNvSpPr>
            <a:spLocks noGrp="1"/>
          </p:cNvSpPr>
          <p:nvPr>
            <p:ph type="pic" idx="6"/>
          </p:nvPr>
        </p:nvSpPr>
        <p:spPr>
          <a:xfrm>
            <a:off x="1430750" y="-67700"/>
            <a:ext cx="1978200" cy="30342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2" name="Google Shape;192;p30"/>
          <p:cNvSpPr>
            <a:spLocks noGrp="1"/>
          </p:cNvSpPr>
          <p:nvPr>
            <p:ph type="pic" idx="7"/>
          </p:nvPr>
        </p:nvSpPr>
        <p:spPr>
          <a:xfrm>
            <a:off x="1430750" y="3271250"/>
            <a:ext cx="1978200" cy="19647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3" name="Google Shape;193;p30"/>
          <p:cNvSpPr>
            <a:spLocks noGrp="1"/>
          </p:cNvSpPr>
          <p:nvPr>
            <p:ph type="pic" idx="8"/>
          </p:nvPr>
        </p:nvSpPr>
        <p:spPr>
          <a:xfrm>
            <a:off x="-192975" y="-67700"/>
            <a:ext cx="1387200" cy="17388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4" name="Google Shape;194;p30"/>
          <p:cNvSpPr>
            <a:spLocks noGrp="1"/>
          </p:cNvSpPr>
          <p:nvPr>
            <p:ph type="pic" idx="9"/>
          </p:nvPr>
        </p:nvSpPr>
        <p:spPr>
          <a:xfrm>
            <a:off x="-192875" y="1975850"/>
            <a:ext cx="1387200" cy="32601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688500" y="1325125"/>
            <a:ext cx="7767000" cy="329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832525" y="1785625"/>
            <a:ext cx="3694500" cy="23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4896225" y="1465975"/>
            <a:ext cx="3393000" cy="30171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>
            <a:spLocks noGrp="1"/>
          </p:cNvSpPr>
          <p:nvPr>
            <p:ph type="pic" idx="2"/>
          </p:nvPr>
        </p:nvSpPr>
        <p:spPr>
          <a:xfrm>
            <a:off x="0" y="0"/>
            <a:ext cx="40014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2940050" y="1123650"/>
            <a:ext cx="5490600" cy="2896200"/>
          </a:xfrm>
          <a:prstGeom prst="rect">
            <a:avLst/>
          </a:prstGeom>
          <a:solidFill>
            <a:schemeClr val="lt1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135550" y="1769100"/>
            <a:ext cx="48729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>
            <a:spLocks noGrp="1"/>
          </p:cNvSpPr>
          <p:nvPr>
            <p:ph type="pic" idx="2"/>
          </p:nvPr>
        </p:nvSpPr>
        <p:spPr>
          <a:xfrm>
            <a:off x="5142725" y="0"/>
            <a:ext cx="40014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1308125" y="1636525"/>
            <a:ext cx="4897500" cy="11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1308125" y="3009825"/>
            <a:ext cx="4897500" cy="4971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719975" y="34825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2"/>
          </p:nvPr>
        </p:nvSpPr>
        <p:spPr>
          <a:xfrm>
            <a:off x="3419248" y="34825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3"/>
          </p:nvPr>
        </p:nvSpPr>
        <p:spPr>
          <a:xfrm>
            <a:off x="6118524" y="34825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4" hasCustomPrompt="1"/>
          </p:nvPr>
        </p:nvSpPr>
        <p:spPr>
          <a:xfrm>
            <a:off x="1085925" y="1731225"/>
            <a:ext cx="1573500" cy="823500"/>
          </a:xfrm>
          <a:prstGeom prst="rect">
            <a:avLst/>
          </a:prstGeom>
          <a:solidFill>
            <a:schemeClr val="lt1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5" hasCustomPrompt="1"/>
          </p:nvPr>
        </p:nvSpPr>
        <p:spPr>
          <a:xfrm>
            <a:off x="3785252" y="1731225"/>
            <a:ext cx="1573500" cy="823500"/>
          </a:xfrm>
          <a:prstGeom prst="rect">
            <a:avLst/>
          </a:prstGeom>
          <a:solidFill>
            <a:schemeClr val="lt1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6" hasCustomPrompt="1"/>
          </p:nvPr>
        </p:nvSpPr>
        <p:spPr>
          <a:xfrm>
            <a:off x="6484525" y="1731225"/>
            <a:ext cx="1573500" cy="823500"/>
          </a:xfrm>
          <a:prstGeom prst="rect">
            <a:avLst/>
          </a:prstGeom>
          <a:solidFill>
            <a:schemeClr val="lt1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7"/>
          </p:nvPr>
        </p:nvSpPr>
        <p:spPr>
          <a:xfrm>
            <a:off x="719975" y="2721975"/>
            <a:ext cx="2305500" cy="8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8"/>
          </p:nvPr>
        </p:nvSpPr>
        <p:spPr>
          <a:xfrm>
            <a:off x="3419247" y="2721975"/>
            <a:ext cx="2305500" cy="8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9"/>
          </p:nvPr>
        </p:nvSpPr>
        <p:spPr>
          <a:xfrm>
            <a:off x="6118523" y="2721975"/>
            <a:ext cx="2305500" cy="8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>
            <a:spLocks noGrp="1"/>
          </p:cNvSpPr>
          <p:nvPr>
            <p:ph type="pic" idx="2"/>
          </p:nvPr>
        </p:nvSpPr>
        <p:spPr>
          <a:xfrm>
            <a:off x="0" y="0"/>
            <a:ext cx="40014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2724275" y="2337475"/>
            <a:ext cx="5254500" cy="7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3" hasCustomPrompt="1"/>
          </p:nvPr>
        </p:nvSpPr>
        <p:spPr>
          <a:xfrm>
            <a:off x="4563275" y="1369700"/>
            <a:ext cx="1576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2724275" y="3334288"/>
            <a:ext cx="5254500" cy="439500"/>
          </a:xfrm>
          <a:prstGeom prst="rect">
            <a:avLst/>
          </a:prstGeom>
          <a:solidFill>
            <a:schemeClr val="lt2"/>
          </a:solidFill>
          <a:effectLst>
            <a:outerShdw blurRad="57150" dist="19050" dir="77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4" r:id="rId11"/>
    <p:sldLayoutId id="2147483665" r:id="rId12"/>
    <p:sldLayoutId id="2147483672" r:id="rId13"/>
    <p:sldLayoutId id="2147483676" r:id="rId14"/>
    <p:sldLayoutId id="2147483679" r:id="rId15"/>
    <p:sldLayoutId id="2147483680" r:id="rId16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4A7ACC6-5741-47B3-B258-9EACDFA80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66" y="1692800"/>
            <a:ext cx="7272867" cy="1460700"/>
          </a:xfrm>
        </p:spPr>
        <p:txBody>
          <a:bodyPr/>
          <a:lstStyle/>
          <a:p>
            <a:r>
              <a:rPr lang="ar-AE" sz="6600" dirty="0">
                <a:latin typeface="Calibri" panose="020F0502020204030204" pitchFamily="34" charset="0"/>
                <a:cs typeface="Calibri" panose="020F0502020204030204" pitchFamily="34" charset="0"/>
              </a:rPr>
              <a:t> بِسْمِ اللهِ الرَّحْمٰنِ الرَّحِيْمِ</a:t>
            </a:r>
            <a:endParaRPr lang="en-PK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BA3A1E2-A9C2-4E20-90F6-F7CBA4FEE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840" y="3301334"/>
            <a:ext cx="5518317" cy="671100"/>
          </a:xfrm>
        </p:spPr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In the name of Allah, the Most Gracious, the Most Merciful</a:t>
            </a:r>
            <a:endParaRPr lang="en-P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469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F5229ED-5E5E-4727-9BFE-AD87CD62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44348"/>
            <a:ext cx="7704000" cy="4049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3B4386-CA0C-4C6D-8A75-D2A73BC9F896}"/>
              </a:ext>
            </a:extLst>
          </p:cNvPr>
          <p:cNvSpPr txBox="1"/>
          <p:nvPr/>
        </p:nvSpPr>
        <p:spPr>
          <a:xfrm>
            <a:off x="174395" y="4510699"/>
            <a:ext cx="5905893" cy="415504"/>
          </a:xfrm>
          <a:prstGeom prst="flowChartAlternateProcess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Travel Chatbot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Real-time conversational travel assistance</a:t>
            </a:r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C39D51B-AC3F-4D39-B783-1825A9BC0CEA}"/>
              </a:ext>
            </a:extLst>
          </p:cNvPr>
          <p:cNvSpPr txBox="1">
            <a:spLocks/>
          </p:cNvSpPr>
          <p:nvPr/>
        </p:nvSpPr>
        <p:spPr>
          <a:xfrm>
            <a:off x="720000" y="7609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r>
              <a:rPr lang="en" sz="2800" dirty="0"/>
              <a:t>Features</a:t>
            </a:r>
            <a:endParaRPr lang="en-PK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C5EE0C2-97C4-48DE-BA5B-09D75A7BEEF1}"/>
              </a:ext>
            </a:extLst>
          </p:cNvPr>
          <p:cNvSpPr/>
          <p:nvPr/>
        </p:nvSpPr>
        <p:spPr>
          <a:xfrm>
            <a:off x="103695" y="121741"/>
            <a:ext cx="545605" cy="52705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1</a:t>
            </a:r>
            <a:endParaRPr lang="en-PK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080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959D60A-6159-475D-A7AB-C1809FEBC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44348"/>
            <a:ext cx="7704550" cy="4049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3B4386-CA0C-4C6D-8A75-D2A73BC9F896}"/>
              </a:ext>
            </a:extLst>
          </p:cNvPr>
          <p:cNvSpPr txBox="1"/>
          <p:nvPr/>
        </p:nvSpPr>
        <p:spPr>
          <a:xfrm>
            <a:off x="174395" y="4510699"/>
            <a:ext cx="5905893" cy="415504"/>
          </a:xfrm>
          <a:prstGeom prst="flowChartAlternateProcess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 Translator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Speech-to-text and multilingual translation</a:t>
            </a: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B9D2DAC4-4D4D-4EC7-AD2A-EDFCAECE3FA6}"/>
              </a:ext>
            </a:extLst>
          </p:cNvPr>
          <p:cNvSpPr txBox="1">
            <a:spLocks/>
          </p:cNvSpPr>
          <p:nvPr/>
        </p:nvSpPr>
        <p:spPr>
          <a:xfrm>
            <a:off x="720000" y="7609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r>
              <a:rPr lang="en" sz="2800" dirty="0"/>
              <a:t>Features</a:t>
            </a:r>
            <a:endParaRPr lang="en-PK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735B3A-5F44-4E19-88E2-9AABA7EB6C4E}"/>
              </a:ext>
            </a:extLst>
          </p:cNvPr>
          <p:cNvSpPr/>
          <p:nvPr/>
        </p:nvSpPr>
        <p:spPr>
          <a:xfrm>
            <a:off x="103695" y="121741"/>
            <a:ext cx="545605" cy="52705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2</a:t>
            </a:r>
            <a:endParaRPr lang="en-PK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0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5508413-B868-4126-B609-5617C9886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1" y="744349"/>
            <a:ext cx="7704000" cy="4049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3B4386-CA0C-4C6D-8A75-D2A73BC9F896}"/>
              </a:ext>
            </a:extLst>
          </p:cNvPr>
          <p:cNvSpPr txBox="1"/>
          <p:nvPr/>
        </p:nvSpPr>
        <p:spPr>
          <a:xfrm>
            <a:off x="174395" y="4510699"/>
            <a:ext cx="5905893" cy="415504"/>
          </a:xfrm>
          <a:prstGeom prst="flowChartAlternateProcess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Cultural Explorer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Historical and cultural insights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D120DB77-7E1C-4A17-8B1E-1151C45D5A09}"/>
              </a:ext>
            </a:extLst>
          </p:cNvPr>
          <p:cNvSpPr txBox="1">
            <a:spLocks/>
          </p:cNvSpPr>
          <p:nvPr/>
        </p:nvSpPr>
        <p:spPr>
          <a:xfrm>
            <a:off x="720000" y="7609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r>
              <a:rPr lang="en" sz="2800" dirty="0"/>
              <a:t>Features</a:t>
            </a:r>
            <a:endParaRPr lang="en-PK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E52C11-204B-4D53-BEAA-A4F78114E609}"/>
              </a:ext>
            </a:extLst>
          </p:cNvPr>
          <p:cNvSpPr/>
          <p:nvPr/>
        </p:nvSpPr>
        <p:spPr>
          <a:xfrm>
            <a:off x="103695" y="121741"/>
            <a:ext cx="545605" cy="52705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3</a:t>
            </a:r>
            <a:endParaRPr lang="en-PK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858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975197-E86D-4F0C-990C-C76E11C35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1" y="744349"/>
            <a:ext cx="7704000" cy="404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3B4386-CA0C-4C6D-8A75-D2A73BC9F896}"/>
              </a:ext>
            </a:extLst>
          </p:cNvPr>
          <p:cNvSpPr txBox="1"/>
          <p:nvPr/>
        </p:nvSpPr>
        <p:spPr>
          <a:xfrm>
            <a:off x="174395" y="4510699"/>
            <a:ext cx="5905893" cy="415504"/>
          </a:xfrm>
          <a:prstGeom prst="flowChartAlternateProcess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Itinerary Planner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Day-by-day travel planning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82395FBA-4A61-4D18-86A6-D9668C56EAB6}"/>
              </a:ext>
            </a:extLst>
          </p:cNvPr>
          <p:cNvSpPr txBox="1">
            <a:spLocks/>
          </p:cNvSpPr>
          <p:nvPr/>
        </p:nvSpPr>
        <p:spPr>
          <a:xfrm>
            <a:off x="720000" y="7609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r>
              <a:rPr lang="en" sz="2800" dirty="0"/>
              <a:t>Features</a:t>
            </a:r>
            <a:endParaRPr lang="en-PK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B8B9BD-605F-4592-88F3-FEFD40CDD90A}"/>
              </a:ext>
            </a:extLst>
          </p:cNvPr>
          <p:cNvSpPr/>
          <p:nvPr/>
        </p:nvSpPr>
        <p:spPr>
          <a:xfrm>
            <a:off x="103695" y="121741"/>
            <a:ext cx="545605" cy="52705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4</a:t>
            </a:r>
            <a:endParaRPr lang="en-PK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95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436F4A-F105-4A7B-A3CF-B294E2B31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1" y="744349"/>
            <a:ext cx="7704000" cy="404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3B4386-CA0C-4C6D-8A75-D2A73BC9F896}"/>
              </a:ext>
            </a:extLst>
          </p:cNvPr>
          <p:cNvSpPr txBox="1"/>
          <p:nvPr/>
        </p:nvSpPr>
        <p:spPr>
          <a:xfrm>
            <a:off x="174395" y="4510699"/>
            <a:ext cx="5905893" cy="415504"/>
          </a:xfrm>
          <a:prstGeom prst="flowChartAlternateProcess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Budget Estimator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Cost analysis and financial planning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019F4EE-9283-4D6E-9349-811BCB0BA8CB}"/>
              </a:ext>
            </a:extLst>
          </p:cNvPr>
          <p:cNvSpPr txBox="1">
            <a:spLocks/>
          </p:cNvSpPr>
          <p:nvPr/>
        </p:nvSpPr>
        <p:spPr>
          <a:xfrm>
            <a:off x="720000" y="7609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r>
              <a:rPr lang="en" sz="2800" dirty="0"/>
              <a:t>Features</a:t>
            </a:r>
            <a:endParaRPr lang="en-PK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5155B5-E52C-4122-AF86-AB7D7E4BD89B}"/>
              </a:ext>
            </a:extLst>
          </p:cNvPr>
          <p:cNvSpPr/>
          <p:nvPr/>
        </p:nvSpPr>
        <p:spPr>
          <a:xfrm>
            <a:off x="103695" y="121741"/>
            <a:ext cx="545605" cy="52705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5</a:t>
            </a:r>
            <a:endParaRPr lang="en-PK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904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5F795F-4D38-4241-9A47-5A2705161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1" y="744350"/>
            <a:ext cx="7704000" cy="404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3B4386-CA0C-4C6D-8A75-D2A73BC9F896}"/>
              </a:ext>
            </a:extLst>
          </p:cNvPr>
          <p:cNvSpPr txBox="1"/>
          <p:nvPr/>
        </p:nvSpPr>
        <p:spPr>
          <a:xfrm>
            <a:off x="174395" y="4510699"/>
            <a:ext cx="5905893" cy="415504"/>
          </a:xfrm>
          <a:prstGeom prst="flowChartAlternateProcess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Currency Converter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Real-time exchange calculations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8C235B65-51F2-4177-8463-BD4A185369CB}"/>
              </a:ext>
            </a:extLst>
          </p:cNvPr>
          <p:cNvSpPr txBox="1">
            <a:spLocks/>
          </p:cNvSpPr>
          <p:nvPr/>
        </p:nvSpPr>
        <p:spPr>
          <a:xfrm>
            <a:off x="720000" y="7609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r>
              <a:rPr lang="en" sz="2800" dirty="0"/>
              <a:t>Features</a:t>
            </a:r>
            <a:endParaRPr lang="en-PK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7F7021-36AB-4474-AE0D-3A7CC4DA9ABF}"/>
              </a:ext>
            </a:extLst>
          </p:cNvPr>
          <p:cNvSpPr/>
          <p:nvPr/>
        </p:nvSpPr>
        <p:spPr>
          <a:xfrm>
            <a:off x="103695" y="121741"/>
            <a:ext cx="545605" cy="52705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6</a:t>
            </a:r>
            <a:endParaRPr lang="en-PK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54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9CD139-2F6E-4299-A36E-E7662129F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1" y="744350"/>
            <a:ext cx="7714760" cy="404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3B4386-CA0C-4C6D-8A75-D2A73BC9F896}"/>
              </a:ext>
            </a:extLst>
          </p:cNvPr>
          <p:cNvSpPr txBox="1"/>
          <p:nvPr/>
        </p:nvSpPr>
        <p:spPr>
          <a:xfrm>
            <a:off x="174395" y="4510699"/>
            <a:ext cx="5905893" cy="415504"/>
          </a:xfrm>
          <a:prstGeom prst="flowChartAlternateProcess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Route Planner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Navigation and mapping integration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A4D8546E-1ED0-496A-A7D0-46F6E45484AB}"/>
              </a:ext>
            </a:extLst>
          </p:cNvPr>
          <p:cNvSpPr txBox="1">
            <a:spLocks/>
          </p:cNvSpPr>
          <p:nvPr/>
        </p:nvSpPr>
        <p:spPr>
          <a:xfrm>
            <a:off x="720000" y="7609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r>
              <a:rPr lang="en" sz="2800" dirty="0"/>
              <a:t>Features</a:t>
            </a:r>
            <a:endParaRPr lang="en-PK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513565-442C-4F7E-9B8C-029087636CC9}"/>
              </a:ext>
            </a:extLst>
          </p:cNvPr>
          <p:cNvSpPr/>
          <p:nvPr/>
        </p:nvSpPr>
        <p:spPr>
          <a:xfrm>
            <a:off x="103695" y="121741"/>
            <a:ext cx="545605" cy="52705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7</a:t>
            </a:r>
            <a:endParaRPr lang="en-PK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061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B2852E-9E61-425A-8912-597D450F4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1" y="744350"/>
            <a:ext cx="7704000" cy="404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3B4386-CA0C-4C6D-8A75-D2A73BC9F896}"/>
              </a:ext>
            </a:extLst>
          </p:cNvPr>
          <p:cNvSpPr txBox="1"/>
          <p:nvPr/>
        </p:nvSpPr>
        <p:spPr>
          <a:xfrm>
            <a:off x="174395" y="4510699"/>
            <a:ext cx="5905893" cy="415504"/>
          </a:xfrm>
          <a:prstGeom prst="flowChartAlternateProcess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Travel Trivia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Interactive educational quizzes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C7A4EE5-CFB6-4F4F-9C99-85BE7ED2A054}"/>
              </a:ext>
            </a:extLst>
          </p:cNvPr>
          <p:cNvSpPr txBox="1">
            <a:spLocks/>
          </p:cNvSpPr>
          <p:nvPr/>
        </p:nvSpPr>
        <p:spPr>
          <a:xfrm>
            <a:off x="720000" y="7609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r>
              <a:rPr lang="en" sz="2800" dirty="0"/>
              <a:t>Features</a:t>
            </a:r>
            <a:endParaRPr lang="en-P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A6F3E0-4093-4049-A04C-C9D911F65592}"/>
              </a:ext>
            </a:extLst>
          </p:cNvPr>
          <p:cNvSpPr/>
          <p:nvPr/>
        </p:nvSpPr>
        <p:spPr>
          <a:xfrm>
            <a:off x="103695" y="121741"/>
            <a:ext cx="545605" cy="52705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8</a:t>
            </a:r>
            <a:endParaRPr lang="en-PK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003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814095-86D8-4511-9FD5-5A476ED17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1" y="744350"/>
            <a:ext cx="7714760" cy="404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3B4386-CA0C-4C6D-8A75-D2A73BC9F896}"/>
              </a:ext>
            </a:extLst>
          </p:cNvPr>
          <p:cNvSpPr txBox="1"/>
          <p:nvPr/>
        </p:nvSpPr>
        <p:spPr>
          <a:xfrm>
            <a:off x="174395" y="4510699"/>
            <a:ext cx="5905893" cy="415504"/>
          </a:xfrm>
          <a:prstGeom prst="flowChartAlternateProcess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Feedback System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Community reviews and ratings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8982A5BE-AC97-4DEE-83EF-21F76424C1A1}"/>
              </a:ext>
            </a:extLst>
          </p:cNvPr>
          <p:cNvSpPr txBox="1">
            <a:spLocks/>
          </p:cNvSpPr>
          <p:nvPr/>
        </p:nvSpPr>
        <p:spPr>
          <a:xfrm>
            <a:off x="720000" y="7609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r>
              <a:rPr lang="en" sz="2800" dirty="0"/>
              <a:t>Features</a:t>
            </a:r>
            <a:endParaRPr lang="en-PK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015BE8-14C0-469E-95DE-E0377D246612}"/>
              </a:ext>
            </a:extLst>
          </p:cNvPr>
          <p:cNvSpPr/>
          <p:nvPr/>
        </p:nvSpPr>
        <p:spPr>
          <a:xfrm>
            <a:off x="103695" y="121741"/>
            <a:ext cx="545605" cy="52705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9</a:t>
            </a:r>
            <a:endParaRPr lang="en-PK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393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7"/>
          <p:cNvSpPr/>
          <p:nvPr/>
        </p:nvSpPr>
        <p:spPr>
          <a:xfrm flipH="1">
            <a:off x="642572" y="455296"/>
            <a:ext cx="4173816" cy="443862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77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44" name="Google Shape;544;p57"/>
          <p:cNvGrpSpPr/>
          <p:nvPr/>
        </p:nvGrpSpPr>
        <p:grpSpPr>
          <a:xfrm>
            <a:off x="5113223" y="1167741"/>
            <a:ext cx="3861676" cy="2808018"/>
            <a:chOff x="4485902" y="1268089"/>
            <a:chExt cx="3861676" cy="2808018"/>
          </a:xfrm>
        </p:grpSpPr>
        <p:grpSp>
          <p:nvGrpSpPr>
            <p:cNvPr id="545" name="Google Shape;545;p57"/>
            <p:cNvGrpSpPr/>
            <p:nvPr/>
          </p:nvGrpSpPr>
          <p:grpSpPr>
            <a:xfrm>
              <a:off x="4485902" y="1268089"/>
              <a:ext cx="3861676" cy="2808018"/>
              <a:chOff x="331763" y="414153"/>
              <a:chExt cx="6903246" cy="5019697"/>
            </a:xfrm>
          </p:grpSpPr>
          <p:sp>
            <p:nvSpPr>
              <p:cNvPr id="546" name="Google Shape;546;p57"/>
              <p:cNvSpPr/>
              <p:nvPr/>
            </p:nvSpPr>
            <p:spPr>
              <a:xfrm>
                <a:off x="2953125" y="4725150"/>
                <a:ext cx="1660725" cy="708700"/>
              </a:xfrm>
              <a:custGeom>
                <a:avLst/>
                <a:gdLst/>
                <a:ahLst/>
                <a:cxnLst/>
                <a:rect l="l" t="t" r="r" b="b"/>
                <a:pathLst>
                  <a:path w="66429" h="28348" extrusionOk="0">
                    <a:moveTo>
                      <a:pt x="6889" y="1"/>
                    </a:moveTo>
                    <a:lnTo>
                      <a:pt x="1" y="28347"/>
                    </a:lnTo>
                    <a:lnTo>
                      <a:pt x="66429" y="28347"/>
                    </a:lnTo>
                    <a:lnTo>
                      <a:pt x="59475" y="1"/>
                    </a:lnTo>
                    <a:lnTo>
                      <a:pt x="33182" y="464"/>
                    </a:lnTo>
                    <a:lnTo>
                      <a:pt x="68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774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57"/>
              <p:cNvSpPr/>
              <p:nvPr/>
            </p:nvSpPr>
            <p:spPr>
              <a:xfrm>
                <a:off x="331763" y="414153"/>
                <a:ext cx="6903246" cy="4353879"/>
              </a:xfrm>
              <a:custGeom>
                <a:avLst/>
                <a:gdLst/>
                <a:ahLst/>
                <a:cxnLst/>
                <a:rect l="l" t="t" r="r" b="b"/>
                <a:pathLst>
                  <a:path w="248162" h="181204" extrusionOk="0">
                    <a:moveTo>
                      <a:pt x="4636" y="0"/>
                    </a:moveTo>
                    <a:cubicBezTo>
                      <a:pt x="2053" y="0"/>
                      <a:pt x="0" y="2053"/>
                      <a:pt x="0" y="4636"/>
                    </a:cubicBezTo>
                    <a:lnTo>
                      <a:pt x="0" y="176634"/>
                    </a:lnTo>
                    <a:cubicBezTo>
                      <a:pt x="0" y="179151"/>
                      <a:pt x="2053" y="181204"/>
                      <a:pt x="4636" y="181204"/>
                    </a:cubicBezTo>
                    <a:lnTo>
                      <a:pt x="243526" y="181204"/>
                    </a:lnTo>
                    <a:cubicBezTo>
                      <a:pt x="246109" y="181204"/>
                      <a:pt x="248162" y="179151"/>
                      <a:pt x="248162" y="176634"/>
                    </a:cubicBezTo>
                    <a:lnTo>
                      <a:pt x="248162" y="4636"/>
                    </a:lnTo>
                    <a:cubicBezTo>
                      <a:pt x="248162" y="2053"/>
                      <a:pt x="246109" y="0"/>
                      <a:pt x="2435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774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57"/>
              <p:cNvSpPr/>
              <p:nvPr/>
            </p:nvSpPr>
            <p:spPr>
              <a:xfrm>
                <a:off x="547300" y="600323"/>
                <a:ext cx="6472159" cy="3981525"/>
              </a:xfrm>
              <a:custGeom>
                <a:avLst/>
                <a:gdLst/>
                <a:ahLst/>
                <a:cxnLst/>
                <a:rect l="l" t="t" r="r" b="b"/>
                <a:pathLst>
                  <a:path w="232665" h="165707" extrusionOk="0">
                    <a:moveTo>
                      <a:pt x="1" y="1"/>
                    </a:moveTo>
                    <a:lnTo>
                      <a:pt x="1" y="24307"/>
                    </a:lnTo>
                    <a:lnTo>
                      <a:pt x="1" y="165707"/>
                    </a:lnTo>
                    <a:lnTo>
                      <a:pt x="232665" y="165707"/>
                    </a:lnTo>
                    <a:lnTo>
                      <a:pt x="232665" y="121532"/>
                    </a:lnTo>
                    <a:lnTo>
                      <a:pt x="2326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774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57"/>
              <p:cNvSpPr/>
              <p:nvPr/>
            </p:nvSpPr>
            <p:spPr>
              <a:xfrm>
                <a:off x="2772650" y="5206975"/>
                <a:ext cx="2020025" cy="226875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9075" extrusionOk="0">
                    <a:moveTo>
                      <a:pt x="4571" y="1"/>
                    </a:moveTo>
                    <a:cubicBezTo>
                      <a:pt x="2054" y="1"/>
                      <a:pt x="1" y="2054"/>
                      <a:pt x="1" y="4570"/>
                    </a:cubicBezTo>
                    <a:cubicBezTo>
                      <a:pt x="1" y="7021"/>
                      <a:pt x="2054" y="9074"/>
                      <a:pt x="4571" y="9074"/>
                    </a:cubicBezTo>
                    <a:lnTo>
                      <a:pt x="76297" y="9074"/>
                    </a:lnTo>
                    <a:cubicBezTo>
                      <a:pt x="78814" y="9074"/>
                      <a:pt x="80801" y="7021"/>
                      <a:pt x="80801" y="4570"/>
                    </a:cubicBezTo>
                    <a:cubicBezTo>
                      <a:pt x="80801" y="2054"/>
                      <a:pt x="78814" y="1"/>
                      <a:pt x="762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774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0" name="Google Shape;550;p57"/>
            <p:cNvGrpSpPr/>
            <p:nvPr/>
          </p:nvGrpSpPr>
          <p:grpSpPr>
            <a:xfrm>
              <a:off x="4485902" y="1268089"/>
              <a:ext cx="3861676" cy="2808018"/>
              <a:chOff x="331763" y="414153"/>
              <a:chExt cx="6903246" cy="5019697"/>
            </a:xfrm>
          </p:grpSpPr>
          <p:sp>
            <p:nvSpPr>
              <p:cNvPr id="551" name="Google Shape;551;p57"/>
              <p:cNvSpPr/>
              <p:nvPr/>
            </p:nvSpPr>
            <p:spPr>
              <a:xfrm>
                <a:off x="2953125" y="4725150"/>
                <a:ext cx="1660725" cy="708700"/>
              </a:xfrm>
              <a:custGeom>
                <a:avLst/>
                <a:gdLst/>
                <a:ahLst/>
                <a:cxnLst/>
                <a:rect l="l" t="t" r="r" b="b"/>
                <a:pathLst>
                  <a:path w="66429" h="28348" extrusionOk="0">
                    <a:moveTo>
                      <a:pt x="6889" y="1"/>
                    </a:moveTo>
                    <a:lnTo>
                      <a:pt x="1" y="28347"/>
                    </a:lnTo>
                    <a:lnTo>
                      <a:pt x="66429" y="28347"/>
                    </a:lnTo>
                    <a:lnTo>
                      <a:pt x="59475" y="1"/>
                    </a:lnTo>
                    <a:lnTo>
                      <a:pt x="33182" y="464"/>
                    </a:lnTo>
                    <a:lnTo>
                      <a:pt x="68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57"/>
              <p:cNvSpPr/>
              <p:nvPr/>
            </p:nvSpPr>
            <p:spPr>
              <a:xfrm>
                <a:off x="331763" y="414153"/>
                <a:ext cx="6903246" cy="4353879"/>
              </a:xfrm>
              <a:custGeom>
                <a:avLst/>
                <a:gdLst/>
                <a:ahLst/>
                <a:cxnLst/>
                <a:rect l="l" t="t" r="r" b="b"/>
                <a:pathLst>
                  <a:path w="248162" h="181204" extrusionOk="0">
                    <a:moveTo>
                      <a:pt x="4636" y="0"/>
                    </a:moveTo>
                    <a:cubicBezTo>
                      <a:pt x="2053" y="0"/>
                      <a:pt x="0" y="2053"/>
                      <a:pt x="0" y="4636"/>
                    </a:cubicBezTo>
                    <a:lnTo>
                      <a:pt x="0" y="176634"/>
                    </a:lnTo>
                    <a:cubicBezTo>
                      <a:pt x="0" y="179151"/>
                      <a:pt x="2053" y="181204"/>
                      <a:pt x="4636" y="181204"/>
                    </a:cubicBezTo>
                    <a:lnTo>
                      <a:pt x="243526" y="181204"/>
                    </a:lnTo>
                    <a:cubicBezTo>
                      <a:pt x="246109" y="181204"/>
                      <a:pt x="248162" y="179151"/>
                      <a:pt x="248162" y="176634"/>
                    </a:cubicBezTo>
                    <a:lnTo>
                      <a:pt x="248162" y="4636"/>
                    </a:lnTo>
                    <a:cubicBezTo>
                      <a:pt x="248162" y="2053"/>
                      <a:pt x="246109" y="0"/>
                      <a:pt x="2435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57"/>
              <p:cNvSpPr/>
              <p:nvPr/>
            </p:nvSpPr>
            <p:spPr>
              <a:xfrm>
                <a:off x="547300" y="600323"/>
                <a:ext cx="6472159" cy="3981525"/>
              </a:xfrm>
              <a:custGeom>
                <a:avLst/>
                <a:gdLst/>
                <a:ahLst/>
                <a:cxnLst/>
                <a:rect l="l" t="t" r="r" b="b"/>
                <a:pathLst>
                  <a:path w="232665" h="165707" extrusionOk="0">
                    <a:moveTo>
                      <a:pt x="1" y="1"/>
                    </a:moveTo>
                    <a:lnTo>
                      <a:pt x="1" y="24307"/>
                    </a:lnTo>
                    <a:lnTo>
                      <a:pt x="1" y="165707"/>
                    </a:lnTo>
                    <a:lnTo>
                      <a:pt x="232665" y="165707"/>
                    </a:lnTo>
                    <a:lnTo>
                      <a:pt x="232665" y="121532"/>
                    </a:lnTo>
                    <a:lnTo>
                      <a:pt x="2326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57"/>
              <p:cNvSpPr/>
              <p:nvPr/>
            </p:nvSpPr>
            <p:spPr>
              <a:xfrm>
                <a:off x="2772650" y="5206975"/>
                <a:ext cx="2020025" cy="226875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9075" extrusionOk="0">
                    <a:moveTo>
                      <a:pt x="4571" y="1"/>
                    </a:moveTo>
                    <a:cubicBezTo>
                      <a:pt x="2054" y="1"/>
                      <a:pt x="1" y="2054"/>
                      <a:pt x="1" y="4570"/>
                    </a:cubicBezTo>
                    <a:cubicBezTo>
                      <a:pt x="1" y="7021"/>
                      <a:pt x="2054" y="9074"/>
                      <a:pt x="4571" y="9074"/>
                    </a:cubicBezTo>
                    <a:lnTo>
                      <a:pt x="76297" y="9074"/>
                    </a:lnTo>
                    <a:cubicBezTo>
                      <a:pt x="78814" y="9074"/>
                      <a:pt x="80801" y="7021"/>
                      <a:pt x="80801" y="4570"/>
                    </a:cubicBezTo>
                    <a:cubicBezTo>
                      <a:pt x="80801" y="2054"/>
                      <a:pt x="78814" y="1"/>
                      <a:pt x="762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6" name="Google Shape;556;p57"/>
          <p:cNvSpPr txBox="1">
            <a:spLocks noGrp="1"/>
          </p:cNvSpPr>
          <p:nvPr>
            <p:ph type="title"/>
          </p:nvPr>
        </p:nvSpPr>
        <p:spPr>
          <a:xfrm>
            <a:off x="1509250" y="599743"/>
            <a:ext cx="2602800" cy="615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Technologies</a:t>
            </a:r>
            <a:endParaRPr b="0" dirty="0"/>
          </a:p>
        </p:txBody>
      </p:sp>
      <p:sp>
        <p:nvSpPr>
          <p:cNvPr id="558" name="Google Shape;558;p57"/>
          <p:cNvSpPr/>
          <p:nvPr/>
        </p:nvSpPr>
        <p:spPr>
          <a:xfrm rot="1602639">
            <a:off x="4070425" y="552032"/>
            <a:ext cx="1003148" cy="30495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28575" dir="774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CE7F0-E5AE-94E8-72D8-7DEA0474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118" y="1271884"/>
            <a:ext cx="3594202" cy="2227265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EDB4C92-6222-4D94-3C59-99BC8F16A25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049300" y="1271884"/>
            <a:ext cx="35227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Groq AI API &amp; Python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High-speed LLM backend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Gradio &amp; SQLite DB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Web interface &amp; storage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Google Maps 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Route planning integration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Whisper Model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Speech recognition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ctrTitle"/>
          </p:nvPr>
        </p:nvSpPr>
        <p:spPr>
          <a:xfrm>
            <a:off x="713225" y="1014763"/>
            <a:ext cx="3987600" cy="2788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800" dirty="0"/>
              <a:t>Zenix Travel</a:t>
            </a:r>
            <a:br>
              <a:rPr lang="en-US" sz="4800" dirty="0"/>
            </a:br>
            <a:r>
              <a:rPr lang="en-US" sz="4800" dirty="0"/>
              <a:t> Companion</a:t>
            </a:r>
            <a:endParaRPr sz="4800" dirty="0"/>
          </a:p>
        </p:txBody>
      </p:sp>
      <p:pic>
        <p:nvPicPr>
          <p:cNvPr id="227" name="Google Shape;227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373" t="9233" r="33813" b="773"/>
          <a:stretch/>
        </p:blipFill>
        <p:spPr>
          <a:xfrm>
            <a:off x="7394400" y="-141200"/>
            <a:ext cx="1848428" cy="3184699"/>
          </a:xfrm>
          <a:prstGeom prst="rect">
            <a:avLst/>
          </a:prstGeom>
        </p:spPr>
      </p:pic>
      <p:pic>
        <p:nvPicPr>
          <p:cNvPr id="228" name="Google Shape;228;p38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37554" t="-246" r="18568" b="25680"/>
          <a:stretch/>
        </p:blipFill>
        <p:spPr>
          <a:xfrm>
            <a:off x="7394400" y="3348300"/>
            <a:ext cx="1848428" cy="1863400"/>
          </a:xfrm>
          <a:prstGeom prst="rect">
            <a:avLst/>
          </a:prstGeom>
        </p:spPr>
      </p:pic>
      <p:pic>
        <p:nvPicPr>
          <p:cNvPr id="229" name="Google Shape;229;p38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44317" t="19607" b="7201"/>
          <a:stretch/>
        </p:blipFill>
        <p:spPr>
          <a:xfrm>
            <a:off x="5001600" y="-141200"/>
            <a:ext cx="2156349" cy="1889300"/>
          </a:xfrm>
          <a:prstGeom prst="rect">
            <a:avLst/>
          </a:prstGeom>
        </p:spPr>
      </p:pic>
      <p:pic>
        <p:nvPicPr>
          <p:cNvPr id="230" name="Google Shape;230;p38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38577" t="2587" r="21245" b="9104"/>
          <a:stretch/>
        </p:blipFill>
        <p:spPr>
          <a:xfrm>
            <a:off x="5001600" y="2052900"/>
            <a:ext cx="2156349" cy="3158801"/>
          </a:xfrm>
          <a:prstGeom prst="rect">
            <a:avLst/>
          </a:prstGeom>
        </p:spPr>
      </p:pic>
      <p:sp>
        <p:nvSpPr>
          <p:cNvPr id="231" name="Google Shape;231;p38"/>
          <p:cNvSpPr/>
          <p:nvPr/>
        </p:nvSpPr>
        <p:spPr>
          <a:xfrm>
            <a:off x="1939951" y="861138"/>
            <a:ext cx="1534200" cy="304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2863" dist="28575" dir="774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9DDD9-0B73-E7FB-9882-4D2128EAA8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Your Smart AI Guide for Stress-Free Travel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subTitle" idx="1"/>
          </p:nvPr>
        </p:nvSpPr>
        <p:spPr>
          <a:xfrm>
            <a:off x="1226400" y="1439699"/>
            <a:ext cx="6691200" cy="16543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3600" dirty="0"/>
              <a:t>This is just a prototype demonstrating core functionality.</a:t>
            </a:r>
            <a:endParaRPr sz="3600" dirty="0"/>
          </a:p>
        </p:txBody>
      </p:sp>
      <p:sp>
        <p:nvSpPr>
          <p:cNvPr id="465" name="Google Shape;465;p50"/>
          <p:cNvSpPr txBox="1">
            <a:spLocks noGrp="1"/>
          </p:cNvSpPr>
          <p:nvPr>
            <p:ph type="title"/>
          </p:nvPr>
        </p:nvSpPr>
        <p:spPr>
          <a:xfrm>
            <a:off x="2079984" y="120024"/>
            <a:ext cx="4516200" cy="596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Business Plan</a:t>
            </a:r>
            <a:endParaRPr b="0" dirty="0"/>
          </a:p>
        </p:txBody>
      </p:sp>
      <p:sp>
        <p:nvSpPr>
          <p:cNvPr id="466" name="Google Shape;466;p50"/>
          <p:cNvSpPr/>
          <p:nvPr/>
        </p:nvSpPr>
        <p:spPr>
          <a:xfrm rot="2827778">
            <a:off x="324638" y="3801758"/>
            <a:ext cx="1158829" cy="304633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28575" dir="77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0"/>
          <p:cNvSpPr/>
          <p:nvPr/>
        </p:nvSpPr>
        <p:spPr>
          <a:xfrm rot="2827778">
            <a:off x="7617813" y="965508"/>
            <a:ext cx="1158829" cy="304633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28575" dir="77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Startup Development Strategy</a:t>
            </a:r>
            <a:endParaRPr sz="3200" dirty="0"/>
          </a:p>
        </p:txBody>
      </p:sp>
      <p:grpSp>
        <p:nvGrpSpPr>
          <p:cNvPr id="594" name="Google Shape;594;p60"/>
          <p:cNvGrpSpPr/>
          <p:nvPr/>
        </p:nvGrpSpPr>
        <p:grpSpPr>
          <a:xfrm>
            <a:off x="138717" y="1399814"/>
            <a:ext cx="4976566" cy="2918265"/>
            <a:chOff x="90247" y="949250"/>
            <a:chExt cx="7280403" cy="3802300"/>
          </a:xfrm>
        </p:grpSpPr>
        <p:sp>
          <p:nvSpPr>
            <p:cNvPr id="595" name="Google Shape;595;p60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0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0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0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0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0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0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0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0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0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0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0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0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0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0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0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0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0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0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0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0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0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0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0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0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0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0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60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0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0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0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0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0"/>
            <p:cNvSpPr/>
            <p:nvPr/>
          </p:nvSpPr>
          <p:spPr>
            <a:xfrm>
              <a:off x="90247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0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0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0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0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0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0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0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0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0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0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0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0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0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0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0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0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0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0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" name="Google Shape;646;p60"/>
          <p:cNvSpPr/>
          <p:nvPr/>
        </p:nvSpPr>
        <p:spPr>
          <a:xfrm flipH="1">
            <a:off x="2675910" y="1578462"/>
            <a:ext cx="267384" cy="393474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60"/>
          <p:cNvSpPr/>
          <p:nvPr/>
        </p:nvSpPr>
        <p:spPr>
          <a:xfrm flipH="1">
            <a:off x="2811006" y="2557857"/>
            <a:ext cx="267384" cy="393474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60"/>
          <p:cNvSpPr/>
          <p:nvPr/>
        </p:nvSpPr>
        <p:spPr>
          <a:xfrm flipH="1">
            <a:off x="3473524" y="1837276"/>
            <a:ext cx="267384" cy="393474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60"/>
          <p:cNvSpPr/>
          <p:nvPr/>
        </p:nvSpPr>
        <p:spPr>
          <a:xfrm flipH="1">
            <a:off x="1357763" y="3113039"/>
            <a:ext cx="267384" cy="393474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60"/>
          <p:cNvSpPr/>
          <p:nvPr/>
        </p:nvSpPr>
        <p:spPr>
          <a:xfrm flipH="1">
            <a:off x="3947549" y="1566907"/>
            <a:ext cx="267384" cy="393474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60"/>
          <p:cNvSpPr/>
          <p:nvPr/>
        </p:nvSpPr>
        <p:spPr>
          <a:xfrm flipH="1">
            <a:off x="829878" y="1812371"/>
            <a:ext cx="267384" cy="393474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90;p60">
            <a:extLst>
              <a:ext uri="{FF2B5EF4-FFF2-40B4-BE49-F238E27FC236}">
                <a16:creationId xmlns:a16="http://schemas.microsoft.com/office/drawing/2014/main" id="{58B0714D-403B-0F1D-C84E-3FCF5D21CEA9}"/>
              </a:ext>
            </a:extLst>
          </p:cNvPr>
          <p:cNvSpPr txBox="1">
            <a:spLocks/>
          </p:cNvSpPr>
          <p:nvPr/>
        </p:nvSpPr>
        <p:spPr>
          <a:xfrm>
            <a:off x="5195687" y="1076676"/>
            <a:ext cx="3838257" cy="3689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endParaRPr lang="en-US" sz="32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43EF2C3-B5C1-0DC9-A6A6-9C40C0742A4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102070" y="1014396"/>
            <a:ext cx="3914253" cy="336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 Apps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iOS &amp; Android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Freemium Model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Premium AI features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Market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Global Travelers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Revenue Streams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Subscriptions &amp; Licensing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8"/>
          <p:cNvSpPr/>
          <p:nvPr/>
        </p:nvSpPr>
        <p:spPr>
          <a:xfrm flipH="1">
            <a:off x="5270644" y="166467"/>
            <a:ext cx="3526825" cy="467134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77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58"/>
          <p:cNvSpPr txBox="1">
            <a:spLocks noGrp="1"/>
          </p:cNvSpPr>
          <p:nvPr>
            <p:ph type="title"/>
          </p:nvPr>
        </p:nvSpPr>
        <p:spPr>
          <a:xfrm>
            <a:off x="5797556" y="-107303"/>
            <a:ext cx="2351700" cy="10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0" dirty="0"/>
              <a:t>Global Impact Vision</a:t>
            </a:r>
            <a:endParaRPr sz="2400" b="0" dirty="0"/>
          </a:p>
        </p:txBody>
      </p:sp>
      <p:sp>
        <p:nvSpPr>
          <p:cNvPr id="566" name="Google Shape;566;p58"/>
          <p:cNvSpPr/>
          <p:nvPr/>
        </p:nvSpPr>
        <p:spPr>
          <a:xfrm rot="-1275243">
            <a:off x="4890437" y="135470"/>
            <a:ext cx="1003023" cy="30479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28575" dir="77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58"/>
          <p:cNvSpPr/>
          <p:nvPr/>
        </p:nvSpPr>
        <p:spPr>
          <a:xfrm>
            <a:off x="713225" y="1287150"/>
            <a:ext cx="3960000" cy="2544900"/>
          </a:xfrm>
          <a:prstGeom prst="roundRect">
            <a:avLst>
              <a:gd name="adj" fmla="val 4331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77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58"/>
          <p:cNvSpPr/>
          <p:nvPr/>
        </p:nvSpPr>
        <p:spPr>
          <a:xfrm>
            <a:off x="4492153" y="2425886"/>
            <a:ext cx="130200" cy="267300"/>
          </a:xfrm>
          <a:prstGeom prst="roundRect">
            <a:avLst>
              <a:gd name="adj" fmla="val 433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D2FAC-3F40-B434-EC53-DCD957D6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55" y="1435324"/>
            <a:ext cx="3630926" cy="220450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8770EBB2-C97F-8AC4-F325-BA9479D23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1948" y="1093221"/>
            <a:ext cx="3405522" cy="336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Audience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Global Travelers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Multi-Language Support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Cultural Bridge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Cross-Cultural Experience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Accessibility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Easy Travel Planning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86EF53-A6ED-1228-F407-53FF7A09D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900" y="1860698"/>
            <a:ext cx="3974937" cy="1733108"/>
          </a:xfrm>
          <a:prstGeom prst="rect">
            <a:avLst/>
          </a:prstGeom>
        </p:spPr>
      </p:pic>
      <p:sp>
        <p:nvSpPr>
          <p:cNvPr id="4" name="Google Shape;872;p72">
            <a:extLst>
              <a:ext uri="{FF2B5EF4-FFF2-40B4-BE49-F238E27FC236}">
                <a16:creationId xmlns:a16="http://schemas.microsoft.com/office/drawing/2014/main" id="{B4FB8E95-B9F9-E20F-D57A-116F521F1449}"/>
              </a:ext>
            </a:extLst>
          </p:cNvPr>
          <p:cNvSpPr txBox="1">
            <a:spLocks/>
          </p:cNvSpPr>
          <p:nvPr/>
        </p:nvSpPr>
        <p:spPr>
          <a:xfrm>
            <a:off x="2643900" y="2445488"/>
            <a:ext cx="3856200" cy="7336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en-US" sz="5400" b="1" dirty="0">
                <a:solidFill>
                  <a:schemeClr val="tx1"/>
                </a:solidFill>
                <a:latin typeface="Arial" panose="020B0604020202020204" pitchFamily="34" charset="0"/>
              </a:rPr>
              <a:t> Thanks!</a:t>
            </a:r>
            <a:endParaRPr lang="en-US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614AB4-56CA-C7EF-493E-8D16BF730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554" y="1726336"/>
            <a:ext cx="1066892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1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title" idx="4"/>
          </p:nvPr>
        </p:nvSpPr>
        <p:spPr>
          <a:xfrm>
            <a:off x="7337777" y="2705419"/>
            <a:ext cx="1573500" cy="8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2" name="Google Shape;252;p40"/>
          <p:cNvSpPr txBox="1">
            <a:spLocks noGrp="1"/>
          </p:cNvSpPr>
          <p:nvPr>
            <p:ph type="title" idx="5"/>
          </p:nvPr>
        </p:nvSpPr>
        <p:spPr>
          <a:xfrm>
            <a:off x="2747688" y="2654676"/>
            <a:ext cx="1573500" cy="8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3" name="Google Shape;253;p40"/>
          <p:cNvSpPr txBox="1">
            <a:spLocks noGrp="1"/>
          </p:cNvSpPr>
          <p:nvPr>
            <p:ph type="title" idx="6"/>
          </p:nvPr>
        </p:nvSpPr>
        <p:spPr>
          <a:xfrm>
            <a:off x="4995397" y="2663455"/>
            <a:ext cx="1573500" cy="8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4" name="Google Shape;254;p40"/>
          <p:cNvSpPr txBox="1">
            <a:spLocks noGrp="1"/>
          </p:cNvSpPr>
          <p:nvPr>
            <p:ph type="subTitle" idx="7"/>
          </p:nvPr>
        </p:nvSpPr>
        <p:spPr>
          <a:xfrm>
            <a:off x="77334" y="3585366"/>
            <a:ext cx="2305500" cy="8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Tayyab Kalid</a:t>
            </a:r>
            <a:endParaRPr sz="2000" dirty="0"/>
          </a:p>
        </p:txBody>
      </p:sp>
      <p:sp>
        <p:nvSpPr>
          <p:cNvPr id="255" name="Google Shape;255;p40"/>
          <p:cNvSpPr txBox="1">
            <a:spLocks noGrp="1"/>
          </p:cNvSpPr>
          <p:nvPr>
            <p:ph type="subTitle" idx="8"/>
          </p:nvPr>
        </p:nvSpPr>
        <p:spPr>
          <a:xfrm>
            <a:off x="2381688" y="3585366"/>
            <a:ext cx="2305500" cy="8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Talha Rana</a:t>
            </a:r>
            <a:endParaRPr sz="2000" dirty="0"/>
          </a:p>
        </p:txBody>
      </p:sp>
      <p:sp>
        <p:nvSpPr>
          <p:cNvPr id="256" name="Google Shape;256;p40"/>
          <p:cNvSpPr txBox="1">
            <a:spLocks noGrp="1"/>
          </p:cNvSpPr>
          <p:nvPr>
            <p:ph type="subTitle" idx="9"/>
          </p:nvPr>
        </p:nvSpPr>
        <p:spPr>
          <a:xfrm>
            <a:off x="4686042" y="3585366"/>
            <a:ext cx="2305500" cy="8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Hamza Bin Zafar</a:t>
            </a:r>
            <a:endParaRPr sz="2000" dirty="0"/>
          </a:p>
        </p:txBody>
      </p:sp>
      <p:sp>
        <p:nvSpPr>
          <p:cNvPr id="258" name="Google Shape;258;p40"/>
          <p:cNvSpPr/>
          <p:nvPr/>
        </p:nvSpPr>
        <p:spPr>
          <a:xfrm rot="-1888523">
            <a:off x="4774403" y="2706545"/>
            <a:ext cx="818184" cy="20858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2863" dist="28575" dir="77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0"/>
          <p:cNvSpPr/>
          <p:nvPr/>
        </p:nvSpPr>
        <p:spPr>
          <a:xfrm>
            <a:off x="3105720" y="2559205"/>
            <a:ext cx="818100" cy="208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2863" dist="28575" dir="77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51;p40">
            <a:extLst>
              <a:ext uri="{FF2B5EF4-FFF2-40B4-BE49-F238E27FC236}">
                <a16:creationId xmlns:a16="http://schemas.microsoft.com/office/drawing/2014/main" id="{BFFF3F10-12EB-59D9-9307-B1B5C613B897}"/>
              </a:ext>
            </a:extLst>
          </p:cNvPr>
          <p:cNvSpPr txBox="1">
            <a:spLocks/>
          </p:cNvSpPr>
          <p:nvPr/>
        </p:nvSpPr>
        <p:spPr>
          <a:xfrm>
            <a:off x="443334" y="2584032"/>
            <a:ext cx="1573500" cy="82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4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3" name="Google Shape;257;p40">
            <a:extLst>
              <a:ext uri="{FF2B5EF4-FFF2-40B4-BE49-F238E27FC236}">
                <a16:creationId xmlns:a16="http://schemas.microsoft.com/office/drawing/2014/main" id="{EC0A8834-84CF-85CC-B094-E0A985E98581}"/>
              </a:ext>
            </a:extLst>
          </p:cNvPr>
          <p:cNvSpPr/>
          <p:nvPr/>
        </p:nvSpPr>
        <p:spPr>
          <a:xfrm rot="19711477">
            <a:off x="226986" y="2636602"/>
            <a:ext cx="818184" cy="20858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2863" dist="28575" dir="77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59;p40">
            <a:extLst>
              <a:ext uri="{FF2B5EF4-FFF2-40B4-BE49-F238E27FC236}">
                <a16:creationId xmlns:a16="http://schemas.microsoft.com/office/drawing/2014/main" id="{454EF6B4-B490-F086-2B2A-9E3101BA77F7}"/>
              </a:ext>
            </a:extLst>
          </p:cNvPr>
          <p:cNvSpPr/>
          <p:nvPr/>
        </p:nvSpPr>
        <p:spPr>
          <a:xfrm>
            <a:off x="7715477" y="2602337"/>
            <a:ext cx="818100" cy="208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2863" dist="28575" dir="77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6;p40">
            <a:extLst>
              <a:ext uri="{FF2B5EF4-FFF2-40B4-BE49-F238E27FC236}">
                <a16:creationId xmlns:a16="http://schemas.microsoft.com/office/drawing/2014/main" id="{317B94E1-FFDA-209D-318B-33225DB5AFEE}"/>
              </a:ext>
            </a:extLst>
          </p:cNvPr>
          <p:cNvSpPr txBox="1">
            <a:spLocks/>
          </p:cNvSpPr>
          <p:nvPr/>
        </p:nvSpPr>
        <p:spPr>
          <a:xfrm>
            <a:off x="6991708" y="3585366"/>
            <a:ext cx="23055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/>
              <a:t>Zara Bizenjo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38AB12-AD8F-4FB7-8625-85D5B1A07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85" y="295849"/>
            <a:ext cx="7795965" cy="1733108"/>
          </a:xfrm>
          <a:prstGeom prst="rect">
            <a:avLst/>
          </a:prstGeom>
        </p:spPr>
      </p:pic>
      <p:sp>
        <p:nvSpPr>
          <p:cNvPr id="18" name="Google Shape;872;p72">
            <a:extLst>
              <a:ext uri="{FF2B5EF4-FFF2-40B4-BE49-F238E27FC236}">
                <a16:creationId xmlns:a16="http://schemas.microsoft.com/office/drawing/2014/main" id="{2AA42FC1-4C38-4148-9BEC-AC7139541845}"/>
              </a:ext>
            </a:extLst>
          </p:cNvPr>
          <p:cNvSpPr txBox="1">
            <a:spLocks/>
          </p:cNvSpPr>
          <p:nvPr/>
        </p:nvSpPr>
        <p:spPr>
          <a:xfrm>
            <a:off x="733385" y="861785"/>
            <a:ext cx="7795966" cy="7336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dirty="0" err="1"/>
              <a:t>Zenix</a:t>
            </a:r>
            <a:r>
              <a:rPr lang="en-US" sz="5400" dirty="0"/>
              <a:t> Travel Companion</a:t>
            </a:r>
            <a:endParaRPr lang="en-PK" sz="5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F04B96-BB49-4D62-A753-8A99DE4A8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554" y="161487"/>
            <a:ext cx="1066892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88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Our Team</a:t>
            </a:r>
            <a:endParaRPr b="0" dirty="0"/>
          </a:p>
        </p:txBody>
      </p:sp>
      <p:sp>
        <p:nvSpPr>
          <p:cNvPr id="251" name="Google Shape;251;p40"/>
          <p:cNvSpPr txBox="1">
            <a:spLocks noGrp="1"/>
          </p:cNvSpPr>
          <p:nvPr>
            <p:ph type="title" idx="4"/>
          </p:nvPr>
        </p:nvSpPr>
        <p:spPr>
          <a:xfrm>
            <a:off x="7337777" y="1951273"/>
            <a:ext cx="1573500" cy="8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2" name="Google Shape;252;p40"/>
          <p:cNvSpPr txBox="1">
            <a:spLocks noGrp="1"/>
          </p:cNvSpPr>
          <p:nvPr>
            <p:ph type="title" idx="5"/>
          </p:nvPr>
        </p:nvSpPr>
        <p:spPr>
          <a:xfrm>
            <a:off x="2747688" y="1900530"/>
            <a:ext cx="1573500" cy="8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3" name="Google Shape;253;p40"/>
          <p:cNvSpPr txBox="1">
            <a:spLocks noGrp="1"/>
          </p:cNvSpPr>
          <p:nvPr>
            <p:ph type="title" idx="6"/>
          </p:nvPr>
        </p:nvSpPr>
        <p:spPr>
          <a:xfrm>
            <a:off x="4995397" y="1909309"/>
            <a:ext cx="1573500" cy="8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4" name="Google Shape;254;p40"/>
          <p:cNvSpPr txBox="1">
            <a:spLocks noGrp="1"/>
          </p:cNvSpPr>
          <p:nvPr>
            <p:ph type="subTitle" idx="7"/>
          </p:nvPr>
        </p:nvSpPr>
        <p:spPr>
          <a:xfrm>
            <a:off x="77334" y="2831220"/>
            <a:ext cx="2305500" cy="8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Tayyab Kalid</a:t>
            </a:r>
            <a:endParaRPr sz="2000" dirty="0"/>
          </a:p>
        </p:txBody>
      </p:sp>
      <p:sp>
        <p:nvSpPr>
          <p:cNvPr id="255" name="Google Shape;255;p40"/>
          <p:cNvSpPr txBox="1">
            <a:spLocks noGrp="1"/>
          </p:cNvSpPr>
          <p:nvPr>
            <p:ph type="subTitle" idx="8"/>
          </p:nvPr>
        </p:nvSpPr>
        <p:spPr>
          <a:xfrm>
            <a:off x="2381688" y="2831220"/>
            <a:ext cx="2305500" cy="8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Talha Rana</a:t>
            </a:r>
            <a:endParaRPr sz="2000" dirty="0"/>
          </a:p>
        </p:txBody>
      </p:sp>
      <p:sp>
        <p:nvSpPr>
          <p:cNvPr id="256" name="Google Shape;256;p40"/>
          <p:cNvSpPr txBox="1">
            <a:spLocks noGrp="1"/>
          </p:cNvSpPr>
          <p:nvPr>
            <p:ph type="subTitle" idx="9"/>
          </p:nvPr>
        </p:nvSpPr>
        <p:spPr>
          <a:xfrm>
            <a:off x="4686042" y="2831220"/>
            <a:ext cx="2305500" cy="8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Hamza Bin Zafar</a:t>
            </a:r>
            <a:endParaRPr sz="2000" dirty="0"/>
          </a:p>
        </p:txBody>
      </p:sp>
      <p:sp>
        <p:nvSpPr>
          <p:cNvPr id="258" name="Google Shape;258;p40"/>
          <p:cNvSpPr/>
          <p:nvPr/>
        </p:nvSpPr>
        <p:spPr>
          <a:xfrm rot="-1888523">
            <a:off x="4774403" y="1952399"/>
            <a:ext cx="818184" cy="20858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2863" dist="28575" dir="77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0"/>
          <p:cNvSpPr/>
          <p:nvPr/>
        </p:nvSpPr>
        <p:spPr>
          <a:xfrm>
            <a:off x="3105720" y="1805059"/>
            <a:ext cx="818100" cy="208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2863" dist="28575" dir="77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51;p40">
            <a:extLst>
              <a:ext uri="{FF2B5EF4-FFF2-40B4-BE49-F238E27FC236}">
                <a16:creationId xmlns:a16="http://schemas.microsoft.com/office/drawing/2014/main" id="{BFFF3F10-12EB-59D9-9307-B1B5C613B897}"/>
              </a:ext>
            </a:extLst>
          </p:cNvPr>
          <p:cNvSpPr txBox="1">
            <a:spLocks/>
          </p:cNvSpPr>
          <p:nvPr/>
        </p:nvSpPr>
        <p:spPr>
          <a:xfrm>
            <a:off x="443334" y="1829886"/>
            <a:ext cx="1573500" cy="82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4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3" name="Google Shape;257;p40">
            <a:extLst>
              <a:ext uri="{FF2B5EF4-FFF2-40B4-BE49-F238E27FC236}">
                <a16:creationId xmlns:a16="http://schemas.microsoft.com/office/drawing/2014/main" id="{EC0A8834-84CF-85CC-B094-E0A985E98581}"/>
              </a:ext>
            </a:extLst>
          </p:cNvPr>
          <p:cNvSpPr/>
          <p:nvPr/>
        </p:nvSpPr>
        <p:spPr>
          <a:xfrm rot="19711477">
            <a:off x="226986" y="1882456"/>
            <a:ext cx="818184" cy="20858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2863" dist="28575" dir="77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59;p40">
            <a:extLst>
              <a:ext uri="{FF2B5EF4-FFF2-40B4-BE49-F238E27FC236}">
                <a16:creationId xmlns:a16="http://schemas.microsoft.com/office/drawing/2014/main" id="{454EF6B4-B490-F086-2B2A-9E3101BA77F7}"/>
              </a:ext>
            </a:extLst>
          </p:cNvPr>
          <p:cNvSpPr/>
          <p:nvPr/>
        </p:nvSpPr>
        <p:spPr>
          <a:xfrm>
            <a:off x="7715477" y="1848191"/>
            <a:ext cx="818100" cy="208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2863" dist="28575" dir="77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6;p40">
            <a:extLst>
              <a:ext uri="{FF2B5EF4-FFF2-40B4-BE49-F238E27FC236}">
                <a16:creationId xmlns:a16="http://schemas.microsoft.com/office/drawing/2014/main" id="{317B94E1-FFDA-209D-318B-33225DB5AFEE}"/>
              </a:ext>
            </a:extLst>
          </p:cNvPr>
          <p:cNvSpPr txBox="1">
            <a:spLocks/>
          </p:cNvSpPr>
          <p:nvPr/>
        </p:nvSpPr>
        <p:spPr>
          <a:xfrm>
            <a:off x="6991708" y="2831220"/>
            <a:ext cx="23055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/>
              <a:t>Zara Bizenjo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b="0" dirty="0"/>
          </a:p>
        </p:txBody>
      </p:sp>
      <p:pic>
        <p:nvPicPr>
          <p:cNvPr id="294" name="Google Shape;294;p4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8550" r="6498"/>
          <a:stretch/>
        </p:blipFill>
        <p:spPr>
          <a:xfrm>
            <a:off x="4896225" y="1465975"/>
            <a:ext cx="3392973" cy="3017100"/>
          </a:xfrm>
          <a:prstGeom prst="rect">
            <a:avLst/>
          </a:prstGeom>
        </p:spPr>
      </p:pic>
      <p:sp>
        <p:nvSpPr>
          <p:cNvPr id="295" name="Google Shape;295;p44"/>
          <p:cNvSpPr/>
          <p:nvPr/>
        </p:nvSpPr>
        <p:spPr>
          <a:xfrm rot="-1095">
            <a:off x="2058659" y="1161023"/>
            <a:ext cx="942000" cy="304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2863" dist="28575" dir="77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04BBB-CFE7-BD2C-DE14-A9A989B08A8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35498" y="1812803"/>
            <a:ext cx="4060727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AI-powered travel assistant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planning and itinerary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management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translation and cultural tips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Intuitive neon-themed interface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0929" r="17219"/>
          <a:stretch/>
        </p:blipFill>
        <p:spPr>
          <a:xfrm>
            <a:off x="0" y="0"/>
            <a:ext cx="4001398" cy="5143501"/>
          </a:xfrm>
          <a:prstGeom prst="rect">
            <a:avLst/>
          </a:prstGeom>
        </p:spPr>
      </p:pic>
      <p:sp>
        <p:nvSpPr>
          <p:cNvPr id="5" name="Google Shape;292;p44">
            <a:extLst>
              <a:ext uri="{FF2B5EF4-FFF2-40B4-BE49-F238E27FC236}">
                <a16:creationId xmlns:a16="http://schemas.microsoft.com/office/drawing/2014/main" id="{23E457C4-CC2A-834D-408E-505132C086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502" y="243006"/>
            <a:ext cx="40013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Problem Statement</a:t>
            </a:r>
            <a:br>
              <a:rPr lang="en-US" sz="2400" b="0" dirty="0"/>
            </a:br>
            <a:endParaRPr sz="2400" b="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A3E8040-72EA-F039-5989-A818AFEF9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9261" y="1249278"/>
            <a:ext cx="4615366" cy="336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Travelers face language barriers and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     cultural misunderstandings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Trip planning and budget management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     are often inefficient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Existing apps offer fragmented,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     non-integrated tools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This results in frustration and suboptimal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     travel experiences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55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31110" r="31106" b="12922"/>
          <a:stretch/>
        </p:blipFill>
        <p:spPr>
          <a:xfrm>
            <a:off x="1430750" y="-67700"/>
            <a:ext cx="1978199" cy="3034300"/>
          </a:xfrm>
          <a:prstGeom prst="rect">
            <a:avLst/>
          </a:prstGeom>
        </p:spPr>
      </p:pic>
      <p:pic>
        <p:nvPicPr>
          <p:cNvPr id="514" name="Google Shape;514;p55"/>
          <p:cNvPicPr preferRelativeResize="0">
            <a:picLocks noGrp="1"/>
          </p:cNvPicPr>
          <p:nvPr>
            <p:ph type="pic" idx="7"/>
          </p:nvPr>
        </p:nvPicPr>
        <p:blipFill rotWithShape="1">
          <a:blip r:embed="rId4">
            <a:alphaModFix/>
          </a:blip>
          <a:srcRect l="22421" r="22421" b="17803"/>
          <a:stretch/>
        </p:blipFill>
        <p:spPr>
          <a:xfrm>
            <a:off x="1430750" y="3271250"/>
            <a:ext cx="1978199" cy="1964750"/>
          </a:xfrm>
          <a:prstGeom prst="rect">
            <a:avLst/>
          </a:prstGeom>
        </p:spPr>
      </p:pic>
      <p:pic>
        <p:nvPicPr>
          <p:cNvPr id="515" name="Google Shape;515;p55"/>
          <p:cNvPicPr preferRelativeResize="0">
            <a:picLocks noGrp="1"/>
          </p:cNvPicPr>
          <p:nvPr>
            <p:ph type="pic" idx="8"/>
          </p:nvPr>
        </p:nvPicPr>
        <p:blipFill rotWithShape="1">
          <a:blip r:embed="rId5">
            <a:alphaModFix/>
          </a:blip>
          <a:srcRect l="4245" r="43922" b="2524"/>
          <a:stretch/>
        </p:blipFill>
        <p:spPr>
          <a:xfrm>
            <a:off x="-74674" y="0"/>
            <a:ext cx="1387223" cy="1738798"/>
          </a:xfrm>
          <a:prstGeom prst="rect">
            <a:avLst/>
          </a:prstGeom>
        </p:spPr>
      </p:pic>
      <p:pic>
        <p:nvPicPr>
          <p:cNvPr id="516" name="Google Shape;516;p55"/>
          <p:cNvPicPr preferRelativeResize="0">
            <a:picLocks noGrp="1"/>
          </p:cNvPicPr>
          <p:nvPr>
            <p:ph type="pic" idx="9"/>
          </p:nvPr>
        </p:nvPicPr>
        <p:blipFill rotWithShape="1">
          <a:blip r:embed="rId6">
            <a:alphaModFix/>
          </a:blip>
          <a:srcRect l="33542" r="39921" b="6437"/>
          <a:stretch/>
        </p:blipFill>
        <p:spPr>
          <a:xfrm>
            <a:off x="-192875" y="1975850"/>
            <a:ext cx="1387223" cy="3260149"/>
          </a:xfrm>
          <a:prstGeom prst="rect">
            <a:avLst/>
          </a:prstGeom>
        </p:spPr>
      </p:pic>
      <p:sp>
        <p:nvSpPr>
          <p:cNvPr id="2" name="Google Shape;292;p44">
            <a:extLst>
              <a:ext uri="{FF2B5EF4-FFF2-40B4-BE49-F238E27FC236}">
                <a16:creationId xmlns:a16="http://schemas.microsoft.com/office/drawing/2014/main" id="{82FD6308-7545-3833-370F-108C023B717A}"/>
              </a:ext>
            </a:extLst>
          </p:cNvPr>
          <p:cNvSpPr txBox="1">
            <a:spLocks/>
          </p:cNvSpPr>
          <p:nvPr/>
        </p:nvSpPr>
        <p:spPr>
          <a:xfrm rot="10800000" flipV="1">
            <a:off x="4386972" y="362126"/>
            <a:ext cx="4001398" cy="68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ef Ruqaa"/>
              <a:buNone/>
              <a:defRPr sz="45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ef Ruqaa"/>
              <a:buNone/>
              <a:defRPr sz="6000" b="0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ef Ruqaa"/>
              <a:buNone/>
              <a:defRPr sz="6000" b="0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ef Ruqaa"/>
              <a:buNone/>
              <a:defRPr sz="6000" b="0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ef Ruqaa"/>
              <a:buNone/>
              <a:defRPr sz="6000" b="0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ef Ruqaa"/>
              <a:buNone/>
              <a:defRPr sz="6000" b="0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ef Ruqaa"/>
              <a:buNone/>
              <a:defRPr sz="6000" b="0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ef Ruqaa"/>
              <a:buNone/>
              <a:defRPr sz="6000" b="0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ef Ruqaa"/>
              <a:buNone/>
              <a:defRPr sz="6000" b="0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br>
              <a:rPr lang="en-US" sz="2400" b="0" dirty="0"/>
            </a:br>
            <a:endParaRPr lang="en-US" sz="2400" b="0" dirty="0"/>
          </a:p>
        </p:txBody>
      </p:sp>
      <p:sp>
        <p:nvSpPr>
          <p:cNvPr id="3" name="Google Shape;292;p44">
            <a:extLst>
              <a:ext uri="{FF2B5EF4-FFF2-40B4-BE49-F238E27FC236}">
                <a16:creationId xmlns:a16="http://schemas.microsoft.com/office/drawing/2014/main" id="{A662566E-A8E6-2A0C-1877-84F89DB2E3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27721" y="243005"/>
            <a:ext cx="4805916" cy="7764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Proposed Solution</a:t>
            </a:r>
            <a:br>
              <a:rPr lang="en-US" sz="2400" b="0" dirty="0"/>
            </a:br>
            <a:endParaRPr sz="2400" b="0" dirty="0"/>
          </a:p>
        </p:txBody>
      </p:sp>
      <p:sp>
        <p:nvSpPr>
          <p:cNvPr id="12" name="Google Shape;518;p55">
            <a:extLst>
              <a:ext uri="{FF2B5EF4-FFF2-40B4-BE49-F238E27FC236}">
                <a16:creationId xmlns:a16="http://schemas.microsoft.com/office/drawing/2014/main" id="{94E93460-3FC5-C705-E80C-BDEB7231F22B}"/>
              </a:ext>
            </a:extLst>
          </p:cNvPr>
          <p:cNvSpPr/>
          <p:nvPr/>
        </p:nvSpPr>
        <p:spPr>
          <a:xfrm rot="18760976">
            <a:off x="7880397" y="656079"/>
            <a:ext cx="1138595" cy="30465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28575" dir="774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17;p55">
            <a:extLst>
              <a:ext uri="{FF2B5EF4-FFF2-40B4-BE49-F238E27FC236}">
                <a16:creationId xmlns:a16="http://schemas.microsoft.com/office/drawing/2014/main" id="{A3DAE28B-E688-702F-EC58-5C7BAA69B244}"/>
              </a:ext>
            </a:extLst>
          </p:cNvPr>
          <p:cNvSpPr/>
          <p:nvPr/>
        </p:nvSpPr>
        <p:spPr>
          <a:xfrm rot="18760976">
            <a:off x="3398903" y="301743"/>
            <a:ext cx="1138595" cy="30465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28575" dir="774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986BA609-0E13-652E-D91D-B1CD7A2AA0D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827723" y="1286541"/>
            <a:ext cx="4805914" cy="336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unified AI-powered platform combining all key travel tools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translation, personalized itineraries, and cultural insights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Includes budget planning and interactive navigation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Delivers a seamless and intuitive all-in-one user experience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8815" r="9333"/>
          <a:stretch/>
        </p:blipFill>
        <p:spPr>
          <a:xfrm>
            <a:off x="0" y="0"/>
            <a:ext cx="4001398" cy="5143501"/>
          </a:xfrm>
          <a:prstGeom prst="rect">
            <a:avLst/>
          </a:prstGeom>
        </p:spPr>
      </p:pic>
      <p:sp>
        <p:nvSpPr>
          <p:cNvPr id="488" name="Google Shape;488;p53"/>
          <p:cNvSpPr/>
          <p:nvPr/>
        </p:nvSpPr>
        <p:spPr>
          <a:xfrm rot="-1017">
            <a:off x="4280079" y="159555"/>
            <a:ext cx="4427930" cy="66979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28575" dir="77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1" name="Google Shape;491;p53"/>
          <p:cNvSpPr txBox="1">
            <a:spLocks noGrp="1"/>
          </p:cNvSpPr>
          <p:nvPr>
            <p:ph type="title" idx="3"/>
          </p:nvPr>
        </p:nvSpPr>
        <p:spPr>
          <a:xfrm>
            <a:off x="4279979" y="158899"/>
            <a:ext cx="442818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Features</a:t>
            </a:r>
            <a:endParaRPr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FD42828-E11F-AB88-9999-002825E3B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194" y="947480"/>
            <a:ext cx="4428180" cy="419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Travel Chatbot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Real-time conversational travel assistance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 Translator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Speech-to-text and multilingual translation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Cultural Explorer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Historical and cultural insights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Itinerary Planner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Day-by-day travel planning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Budget Estimator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Cost analysis and financial planning</a:t>
            </a:r>
          </a:p>
        </p:txBody>
      </p:sp>
      <p:sp>
        <p:nvSpPr>
          <p:cNvPr id="11" name="Google Shape;295;p44">
            <a:extLst>
              <a:ext uri="{FF2B5EF4-FFF2-40B4-BE49-F238E27FC236}">
                <a16:creationId xmlns:a16="http://schemas.microsoft.com/office/drawing/2014/main" id="{109B3DF3-E748-23CB-8467-2975329B9970}"/>
              </a:ext>
            </a:extLst>
          </p:cNvPr>
          <p:cNvSpPr/>
          <p:nvPr/>
        </p:nvSpPr>
        <p:spPr>
          <a:xfrm rot="21598905">
            <a:off x="6023044" y="150"/>
            <a:ext cx="942000" cy="304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2863" dist="28575" dir="77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5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2386" r="15762"/>
          <a:stretch/>
        </p:blipFill>
        <p:spPr>
          <a:xfrm>
            <a:off x="5142725" y="0"/>
            <a:ext cx="4001398" cy="5143497"/>
          </a:xfrm>
          <a:prstGeom prst="rect">
            <a:avLst/>
          </a:prstGeom>
        </p:spPr>
      </p:pic>
      <p:sp>
        <p:nvSpPr>
          <p:cNvPr id="498" name="Google Shape;498;p54"/>
          <p:cNvSpPr/>
          <p:nvPr/>
        </p:nvSpPr>
        <p:spPr>
          <a:xfrm rot="-1017">
            <a:off x="606007" y="171207"/>
            <a:ext cx="4001251" cy="7325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28575" dir="77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4"/>
          <p:cNvSpPr txBox="1">
            <a:spLocks noGrp="1"/>
          </p:cNvSpPr>
          <p:nvPr>
            <p:ph type="title"/>
          </p:nvPr>
        </p:nvSpPr>
        <p:spPr>
          <a:xfrm>
            <a:off x="605899" y="170614"/>
            <a:ext cx="4001398" cy="6268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Features</a:t>
            </a:r>
            <a:endParaRPr b="0" dirty="0"/>
          </a:p>
        </p:txBody>
      </p:sp>
      <p:sp>
        <p:nvSpPr>
          <p:cNvPr id="5" name="Google Shape;295;p44">
            <a:extLst>
              <a:ext uri="{FF2B5EF4-FFF2-40B4-BE49-F238E27FC236}">
                <a16:creationId xmlns:a16="http://schemas.microsoft.com/office/drawing/2014/main" id="{5E6B78BB-6FCF-86F4-D326-DEA899CFB6BE}"/>
              </a:ext>
            </a:extLst>
          </p:cNvPr>
          <p:cNvSpPr/>
          <p:nvPr/>
        </p:nvSpPr>
        <p:spPr>
          <a:xfrm rot="21598905">
            <a:off x="2135598" y="85983"/>
            <a:ext cx="942000" cy="169261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2863" dist="28575" dir="77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ECC8341-DC4F-CD0F-3560-502F4C1DE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86" y="1251410"/>
            <a:ext cx="5071730" cy="336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Currency Converter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Real-time exchange calculations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Route Planner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Navigation and mapping integration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Travel Trivia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Interactive educational quizzes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Feedback System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Community reviews and ratings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034364-8607-E0A0-AC95-6EE14F766D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69" r="30686"/>
          <a:stretch>
            <a:fillRect/>
          </a:stretch>
        </p:blipFill>
        <p:spPr>
          <a:xfrm>
            <a:off x="20" y="10"/>
            <a:ext cx="4001380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A15B421-BE7B-4138-9DE9-AFE3400A3A6C}"/>
              </a:ext>
            </a:extLst>
          </p:cNvPr>
          <p:cNvSpPr txBox="1">
            <a:spLocks/>
          </p:cNvSpPr>
          <p:nvPr/>
        </p:nvSpPr>
        <p:spPr>
          <a:xfrm>
            <a:off x="2940050" y="1123650"/>
            <a:ext cx="5490600" cy="2896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ef Ruqaa"/>
              <a:buNone/>
              <a:defRPr sz="3000" b="0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pPr>
              <a:lnSpc>
                <a:spcPct val="80000"/>
              </a:lnSpc>
              <a:spcAft>
                <a:spcPts val="600"/>
              </a:spcAft>
              <a:buSzPts val="4800"/>
            </a:pPr>
            <a:r>
              <a:rPr lang="en-US" sz="6000" b="1" i="0" u="none" strike="noStrike" cap="none">
                <a:latin typeface="Aref Ruqaa"/>
                <a:ea typeface="Aref Ruqaa"/>
                <a:cs typeface="Aref Ruqaa"/>
                <a:sym typeface="Aref Ruqaa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754294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st Tourist Attractions in the World by Slidesgo">
  <a:themeElements>
    <a:clrScheme name="Simple Light">
      <a:dk1>
        <a:srgbClr val="265237"/>
      </a:dk1>
      <a:lt1>
        <a:srgbClr val="F6F3EB"/>
      </a:lt1>
      <a:dk2>
        <a:srgbClr val="D4E7DF"/>
      </a:dk2>
      <a:lt2>
        <a:srgbClr val="F5E492"/>
      </a:lt2>
      <a:accent1>
        <a:srgbClr val="E2816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52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404</Words>
  <Application>Microsoft Office PowerPoint</Application>
  <PresentationFormat>On-screen Show (16:9)</PresentationFormat>
  <Paragraphs>100</Paragraphs>
  <Slides>24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Google Sans</vt:lpstr>
      <vt:lpstr>Calibri</vt:lpstr>
      <vt:lpstr>Actor</vt:lpstr>
      <vt:lpstr>Aref Ruqaa</vt:lpstr>
      <vt:lpstr>Nunito Light</vt:lpstr>
      <vt:lpstr>Bebas Neue</vt:lpstr>
      <vt:lpstr>Anaheim</vt:lpstr>
      <vt:lpstr>Best Tourist Attractions in the World by Slidesgo</vt:lpstr>
      <vt:lpstr> بِسْمِ اللهِ الرَّحْمٰنِ الرَّحِيْمِ</vt:lpstr>
      <vt:lpstr>Zenix Travel  Companion</vt:lpstr>
      <vt:lpstr>Our Team</vt:lpstr>
      <vt:lpstr>Project Overview</vt:lpstr>
      <vt:lpstr>Problem Statement </vt:lpstr>
      <vt:lpstr>Proposed Solution </vt:lpstr>
      <vt:lpstr>Features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</vt:lpstr>
      <vt:lpstr>Business Plan</vt:lpstr>
      <vt:lpstr>Startup Development Strategy</vt:lpstr>
      <vt:lpstr>Global Impact Vision</vt:lpstr>
      <vt:lpstr>PowerPoint Presentation</vt:lpstr>
      <vt:lpstr>04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بِسْمِ اللهِ الرَّحْمٰنِ الرَّحِيْمِ</dc:title>
  <dc:creator>Administrator</dc:creator>
  <cp:lastModifiedBy>hamza zafar</cp:lastModifiedBy>
  <cp:revision>34</cp:revision>
  <dcterms:modified xsi:type="dcterms:W3CDTF">2025-11-23T15:39:27Z</dcterms:modified>
</cp:coreProperties>
</file>